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3" r:id="rId4"/>
    <p:sldId id="261" r:id="rId5"/>
    <p:sldId id="257" r:id="rId6"/>
    <p:sldId id="258" r:id="rId7"/>
    <p:sldId id="259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81F23-D725-4724-AC4C-2C793EEC09E8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448D-61DD-4867-B5FD-0A546BD154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7000"/>
            <a:lum/>
          </a:blip>
          <a:srcRect/>
          <a:stretch>
            <a:fillRect t="-21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Bookman Old Style" pitchFamily="18" charset="0"/>
              </a:rPr>
              <a:t>John Calvin</a:t>
            </a:r>
            <a:endParaRPr lang="en-US" sz="96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Bookman Old Style" pitchFamily="18" charset="0"/>
              </a:rPr>
              <a:t>An Introduction</a:t>
            </a:r>
            <a:endParaRPr lang="en-US" sz="4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Early Life 1509-1536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Born in </a:t>
            </a:r>
            <a:r>
              <a:rPr lang="en-US" dirty="0" err="1" smtClean="0">
                <a:latin typeface="Bookman Old Style" pitchFamily="18" charset="0"/>
              </a:rPr>
              <a:t>Noyon</a:t>
            </a:r>
            <a:r>
              <a:rPr lang="en-US" dirty="0" smtClean="0">
                <a:latin typeface="Bookman Old Style" pitchFamily="18" charset="0"/>
              </a:rPr>
              <a:t>, France</a:t>
            </a:r>
          </a:p>
          <a:p>
            <a:r>
              <a:rPr lang="en-US" dirty="0" smtClean="0">
                <a:latin typeface="Bookman Old Style" pitchFamily="18" charset="0"/>
              </a:rPr>
              <a:t>Family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Father: municipal clerk at local cathedral for bishop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Mother: died when Calvin was 6 years old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Siblings: five brothers and sisters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Early Life 1509-1536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Bookman Old Style" pitchFamily="18" charset="0"/>
              </a:rPr>
              <a:t>Early preparation for career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Bookman Old Style" pitchFamily="18" charset="0"/>
              </a:rPr>
              <a:t>Tonsure: age 12, a sign of preparation for priesthood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Bookman Old Style" pitchFamily="18" charset="0"/>
              </a:rPr>
              <a:t>Benefice: age 12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Bookman Old Style" pitchFamily="18" charset="0"/>
              </a:rPr>
              <a:t>2</a:t>
            </a:r>
            <a:r>
              <a:rPr lang="en-US" sz="3200" baseline="30000" dirty="0" smtClean="0">
                <a:latin typeface="Bookman Old Style" pitchFamily="18" charset="0"/>
              </a:rPr>
              <a:t>nd</a:t>
            </a:r>
            <a:r>
              <a:rPr lang="en-US" sz="3200" dirty="0" smtClean="0">
                <a:latin typeface="Bookman Old Style" pitchFamily="18" charset="0"/>
              </a:rPr>
              <a:t> benefice: age 20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Early Life 1509-1536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Studies in Paris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Moves to Paris in 1523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Enrolls at College de la Marche and later College de </a:t>
            </a:r>
            <a:r>
              <a:rPr lang="en-US" dirty="0" err="1" smtClean="0">
                <a:latin typeface="Bookman Old Style" pitchFamily="18" charset="0"/>
              </a:rPr>
              <a:t>Montaigu</a:t>
            </a:r>
            <a:endParaRPr lang="en-US" dirty="0" smtClean="0">
              <a:latin typeface="Bookman Old Style" pitchFamily="18" charset="0"/>
            </a:endParaRPr>
          </a:p>
          <a:p>
            <a:pPr lvl="2"/>
            <a:r>
              <a:rPr lang="en-US" dirty="0" smtClean="0">
                <a:latin typeface="Bookman Old Style" pitchFamily="18" charset="0"/>
              </a:rPr>
              <a:t>Makes important friends: Pierre </a:t>
            </a:r>
            <a:r>
              <a:rPr lang="en-US" dirty="0" err="1" smtClean="0">
                <a:latin typeface="Bookman Old Style" pitchFamily="18" charset="0"/>
              </a:rPr>
              <a:t>Oliventan</a:t>
            </a:r>
            <a:r>
              <a:rPr lang="en-US" dirty="0" smtClean="0">
                <a:latin typeface="Bookman Old Style" pitchFamily="18" charset="0"/>
              </a:rPr>
              <a:t>; William and Nicholas Cop</a:t>
            </a:r>
          </a:p>
          <a:p>
            <a:pPr lvl="2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44196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200" dirty="0">
                <a:latin typeface="Bookman Old Style" pitchFamily="18" charset="0"/>
              </a:rPr>
              <a:t> </a:t>
            </a:r>
            <a:r>
              <a:rPr lang="en-US" sz="3200" dirty="0" smtClean="0">
                <a:latin typeface="Bookman Old Style" pitchFamily="18" charset="0"/>
              </a:rPr>
              <a:t>  - Receives MA in philosophy in 1527        	or 1528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Early Life 1509-1536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Legal Studies: Orleans and </a:t>
            </a:r>
            <a:r>
              <a:rPr lang="en-US" dirty="0" err="1" smtClean="0">
                <a:latin typeface="Bookman Old Style" pitchFamily="18" charset="0"/>
              </a:rPr>
              <a:t>Bourge</a:t>
            </a:r>
            <a:endParaRPr lang="en-US" dirty="0" smtClean="0">
              <a:latin typeface="Bookman Old Style" pitchFamily="18" charset="0"/>
            </a:endParaRPr>
          </a:p>
          <a:p>
            <a:pPr lvl="1"/>
            <a:r>
              <a:rPr lang="en-US" dirty="0" smtClean="0">
                <a:latin typeface="Bookman Old Style" pitchFamily="18" charset="0"/>
              </a:rPr>
              <a:t>Father decides Calvin should </a:t>
            </a:r>
            <a:r>
              <a:rPr lang="en-US" dirty="0" err="1" smtClean="0">
                <a:latin typeface="Bookman Old Style" pitchFamily="18" charset="0"/>
              </a:rPr>
              <a:t>persue</a:t>
            </a:r>
            <a:r>
              <a:rPr lang="en-US" dirty="0" smtClean="0">
                <a:latin typeface="Bookman Old Style" pitchFamily="18" charset="0"/>
              </a:rPr>
              <a:t> law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Discovery of humanism in Orleans</a:t>
            </a:r>
          </a:p>
          <a:p>
            <a:pPr lvl="2"/>
            <a:r>
              <a:rPr lang="en-US" dirty="0" smtClean="0">
                <a:latin typeface="Bookman Old Style" pitchFamily="18" charset="0"/>
              </a:rPr>
              <a:t>Pierre de </a:t>
            </a:r>
            <a:r>
              <a:rPr lang="en-US" dirty="0" err="1" smtClean="0">
                <a:latin typeface="Bookman Old Style" pitchFamily="18" charset="0"/>
              </a:rPr>
              <a:t>l’Estoile</a:t>
            </a:r>
            <a:endParaRPr lang="en-US" dirty="0" smtClean="0">
              <a:latin typeface="Bookman Old Style" pitchFamily="18" charset="0"/>
            </a:endParaRPr>
          </a:p>
          <a:p>
            <a:pPr lvl="2"/>
            <a:r>
              <a:rPr lang="en-US" dirty="0" smtClean="0">
                <a:latin typeface="Bookman Old Style" pitchFamily="18" charset="0"/>
              </a:rPr>
              <a:t>Melchior </a:t>
            </a:r>
            <a:r>
              <a:rPr lang="en-US" dirty="0" err="1" smtClean="0">
                <a:latin typeface="Bookman Old Style" pitchFamily="18" charset="0"/>
              </a:rPr>
              <a:t>Wolmar</a:t>
            </a:r>
            <a:endParaRPr lang="en-US" dirty="0" smtClean="0">
              <a:latin typeface="Bookman Old Style" pitchFamily="18" charset="0"/>
            </a:endParaRPr>
          </a:p>
          <a:p>
            <a:pPr lvl="2"/>
            <a:r>
              <a:rPr lang="en-US" dirty="0" smtClean="0">
                <a:latin typeface="Bookman Old Style" pitchFamily="18" charset="0"/>
              </a:rPr>
              <a:t>Justinian Law Code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Moves to </a:t>
            </a:r>
            <a:r>
              <a:rPr lang="en-US" dirty="0" err="1" smtClean="0">
                <a:latin typeface="Bookman Old Style" pitchFamily="18" charset="0"/>
              </a:rPr>
              <a:t>Bourge</a:t>
            </a:r>
            <a:r>
              <a:rPr lang="en-US" dirty="0" smtClean="0">
                <a:latin typeface="Bookman Old Style" pitchFamily="18" charset="0"/>
              </a:rPr>
              <a:t> in 1529 and studies under </a:t>
            </a:r>
            <a:r>
              <a:rPr lang="en-US" dirty="0" err="1" smtClean="0">
                <a:latin typeface="Bookman Old Style" pitchFamily="18" charset="0"/>
              </a:rPr>
              <a:t>Alciat</a:t>
            </a:r>
            <a:endParaRPr lang="en-US" dirty="0" smtClean="0">
              <a:latin typeface="Bookman Old Style" pitchFamily="18" charset="0"/>
            </a:endParaRPr>
          </a:p>
          <a:p>
            <a:pPr lvl="1"/>
            <a:r>
              <a:rPr lang="en-US" dirty="0" smtClean="0">
                <a:latin typeface="Bookman Old Style" pitchFamily="18" charset="0"/>
              </a:rPr>
              <a:t>Receives doctorate in law in 1531</a:t>
            </a:r>
          </a:p>
          <a:p>
            <a:pPr lvl="1">
              <a:buNone/>
            </a:pP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Early Life 1509-1536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Aspiring humanist</a:t>
            </a:r>
          </a:p>
          <a:p>
            <a:pPr lvl="1"/>
            <a:r>
              <a:rPr lang="en-US" i="1" dirty="0" smtClean="0">
                <a:latin typeface="Bookman Old Style" pitchFamily="18" charset="0"/>
              </a:rPr>
              <a:t>Commentary on Seneca’s De </a:t>
            </a:r>
            <a:r>
              <a:rPr lang="en-US" i="1" dirty="0" err="1" smtClean="0">
                <a:latin typeface="Bookman Old Style" pitchFamily="18" charset="0"/>
              </a:rPr>
              <a:t>Clementia</a:t>
            </a:r>
            <a:r>
              <a:rPr lang="en-US" i="1" dirty="0" smtClean="0">
                <a:latin typeface="Bookman Old Style" pitchFamily="18" charset="0"/>
              </a:rPr>
              <a:t> (1531)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Death of father in 1531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Relied on Latin philosophers, not Scripture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Response to Erasmus?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Soften King Francis I’s position toward reformers?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Defining Years 1533-1535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Historical evidence of conversion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Majority of scholarship dates conversion to 1533-1534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Nicholas Cop Sermon, November 1, 1533</a:t>
            </a:r>
          </a:p>
          <a:p>
            <a:r>
              <a:rPr lang="en-US" dirty="0" smtClean="0">
                <a:latin typeface="Bookman Old Style" pitchFamily="18" charset="0"/>
              </a:rPr>
              <a:t>Documentary evidence of conversion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Preface to </a:t>
            </a:r>
            <a:r>
              <a:rPr lang="en-US" i="1" dirty="0" smtClean="0">
                <a:latin typeface="Bookman Old Style" pitchFamily="18" charset="0"/>
              </a:rPr>
              <a:t>Commentary on the Book of Psalms (1552)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Reply to </a:t>
            </a:r>
            <a:r>
              <a:rPr lang="en-US" dirty="0" err="1" smtClean="0">
                <a:latin typeface="Bookman Old Style" pitchFamily="18" charset="0"/>
              </a:rPr>
              <a:t>Sadoleto</a:t>
            </a:r>
            <a:endParaRPr lang="en-US" dirty="0" smtClean="0">
              <a:latin typeface="Bookman Old Style" pitchFamily="18" charset="0"/>
            </a:endParaRPr>
          </a:p>
          <a:p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Defining Years 1533-1535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Affair of the Placards (October 1534)</a:t>
            </a:r>
          </a:p>
          <a:p>
            <a:pPr lvl="1"/>
            <a:r>
              <a:rPr lang="en-US" dirty="0">
                <a:latin typeface="Bookman Old Style" pitchFamily="18" charset="0"/>
              </a:rPr>
              <a:t>	</a:t>
            </a:r>
            <a:r>
              <a:rPr lang="en-US" dirty="0" smtClean="0">
                <a:latin typeface="Bookman Old Style" pitchFamily="18" charset="0"/>
              </a:rPr>
              <a:t>Posters with anti-Catholic propaganda 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Result of the placard affair</a:t>
            </a:r>
          </a:p>
          <a:p>
            <a:pPr lvl="2"/>
            <a:r>
              <a:rPr lang="en-US" dirty="0" smtClean="0">
                <a:latin typeface="Bookman Old Style" pitchFamily="18" charset="0"/>
              </a:rPr>
              <a:t>Permanent split</a:t>
            </a:r>
          </a:p>
          <a:p>
            <a:pPr lvl="2"/>
            <a:r>
              <a:rPr lang="en-US" dirty="0" smtClean="0">
                <a:latin typeface="Bookman Old Style" pitchFamily="18" charset="0"/>
              </a:rPr>
              <a:t>Protestants sought out and killed</a:t>
            </a:r>
          </a:p>
          <a:p>
            <a:pPr lvl="2"/>
            <a:r>
              <a:rPr lang="en-US" dirty="0" smtClean="0">
                <a:latin typeface="Bookman Old Style" pitchFamily="18" charset="0"/>
              </a:rPr>
              <a:t>Religions procession through Paris Jan. 1535</a:t>
            </a:r>
          </a:p>
          <a:p>
            <a:pPr lvl="2"/>
            <a:r>
              <a:rPr lang="en-US" dirty="0" smtClean="0">
                <a:latin typeface="Bookman Old Style" pitchFamily="18" charset="0"/>
              </a:rPr>
              <a:t>Protestant repression Jan.-July 1535</a:t>
            </a:r>
          </a:p>
          <a:p>
            <a:r>
              <a:rPr lang="en-US" dirty="0" smtClean="0">
                <a:latin typeface="Bookman Old Style" pitchFamily="18" charset="0"/>
              </a:rPr>
              <a:t>Anabaptist Kingdom of Munster (1534-1535)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Defining Years 1533-1535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Calvin’s First Protestant Writings</a:t>
            </a:r>
          </a:p>
          <a:p>
            <a:pPr>
              <a:buNone/>
            </a:pPr>
            <a:endParaRPr lang="en-US" dirty="0" smtClean="0">
              <a:latin typeface="Bookman Old Style" pitchFamily="18" charset="0"/>
            </a:endParaRPr>
          </a:p>
          <a:p>
            <a:pPr lvl="1"/>
            <a:r>
              <a:rPr lang="en-US" dirty="0" smtClean="0">
                <a:latin typeface="Bookman Old Style" pitchFamily="18" charset="0"/>
              </a:rPr>
              <a:t>1534 Preface to </a:t>
            </a:r>
            <a:r>
              <a:rPr lang="en-US" dirty="0" err="1" smtClean="0">
                <a:latin typeface="Bookman Old Style" pitchFamily="18" charset="0"/>
              </a:rPr>
              <a:t>Oliventan’s</a:t>
            </a:r>
            <a:r>
              <a:rPr lang="en-US" dirty="0" smtClean="0">
                <a:latin typeface="Bookman Old Style" pitchFamily="18" charset="0"/>
              </a:rPr>
              <a:t> French Bible</a:t>
            </a:r>
          </a:p>
          <a:p>
            <a:pPr lvl="2">
              <a:buNone/>
            </a:pPr>
            <a:endParaRPr lang="en-US" dirty="0" smtClean="0">
              <a:latin typeface="Bookman Old Style" pitchFamily="18" charset="0"/>
            </a:endParaRPr>
          </a:p>
          <a:p>
            <a:pPr lvl="1"/>
            <a:r>
              <a:rPr lang="en-US" i="1" dirty="0" err="1" smtClean="0">
                <a:latin typeface="Bookman Old Style" pitchFamily="18" charset="0"/>
              </a:rPr>
              <a:t>Psycholpannychia</a:t>
            </a:r>
            <a:r>
              <a:rPr lang="en-US" i="1" dirty="0" smtClean="0">
                <a:latin typeface="Bookman Old Style" pitchFamily="18" charset="0"/>
              </a:rPr>
              <a:t> (1535)</a:t>
            </a:r>
          </a:p>
          <a:p>
            <a:pPr lvl="1">
              <a:buNone/>
            </a:pPr>
            <a:endParaRPr lang="en-US" dirty="0" smtClean="0">
              <a:latin typeface="Bookman Old Style" pitchFamily="18" charset="0"/>
            </a:endParaRPr>
          </a:p>
          <a:p>
            <a:pPr lvl="1"/>
            <a:r>
              <a:rPr lang="en-US" i="1" dirty="0" smtClean="0">
                <a:latin typeface="Bookman Old Style" pitchFamily="18" charset="0"/>
              </a:rPr>
              <a:t>Institutes of the Christian Religion </a:t>
            </a:r>
            <a:r>
              <a:rPr lang="en-US" dirty="0" smtClean="0">
                <a:latin typeface="Bookman Old Style" pitchFamily="18" charset="0"/>
              </a:rPr>
              <a:t>(1536)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Geneva 1536-1538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Call by </a:t>
            </a:r>
            <a:r>
              <a:rPr lang="en-US" dirty="0" err="1" smtClean="0">
                <a:latin typeface="Bookman Old Style" pitchFamily="18" charset="0"/>
              </a:rPr>
              <a:t>Farel</a:t>
            </a:r>
            <a:r>
              <a:rPr lang="en-US" dirty="0" smtClean="0">
                <a:latin typeface="Bookman Old Style" pitchFamily="18" charset="0"/>
              </a:rPr>
              <a:t> to Geneva</a:t>
            </a:r>
          </a:p>
          <a:p>
            <a:r>
              <a:rPr lang="en-US" dirty="0" smtClean="0">
                <a:latin typeface="Bookman Old Style" pitchFamily="18" charset="0"/>
              </a:rPr>
              <a:t>Early Reforms</a:t>
            </a:r>
          </a:p>
          <a:p>
            <a:pPr lvl="1"/>
            <a:r>
              <a:rPr lang="en-US" i="1" dirty="0" smtClean="0">
                <a:latin typeface="Bookman Old Style" pitchFamily="18" charset="0"/>
              </a:rPr>
              <a:t>Confession of Faith (1536)</a:t>
            </a:r>
          </a:p>
          <a:p>
            <a:pPr lvl="1"/>
            <a:r>
              <a:rPr lang="en-US" i="1" smtClean="0">
                <a:latin typeface="Bookman Old Style" pitchFamily="18" charset="0"/>
              </a:rPr>
              <a:t>Articles Concerning </a:t>
            </a:r>
            <a:r>
              <a:rPr lang="en-US" i="1" dirty="0" smtClean="0">
                <a:latin typeface="Bookman Old Style" pitchFamily="18" charset="0"/>
              </a:rPr>
              <a:t>the Organization of the Church (1537)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Catechism of the Church of Geneva</a:t>
            </a:r>
          </a:p>
          <a:p>
            <a:pPr lvl="1"/>
            <a:endParaRPr lang="en-US" dirty="0" smtClean="0"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Expelled April 1538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590" y="0"/>
            <a:ext cx="4675610" cy="6877354"/>
          </a:xfrm>
        </p:spPr>
      </p:pic>
    </p:spTree>
    <p:extLst>
      <p:ext uri="{BB962C8B-B14F-4D97-AF65-F5344CB8AC3E}">
        <p14:creationId xmlns:p14="http://schemas.microsoft.com/office/powerpoint/2010/main" val="28267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Bookman Old Style" pitchFamily="18" charset="0"/>
              </a:rPr>
              <a:t>Introduction to the Reformation</a:t>
            </a:r>
            <a:endParaRPr lang="en-US" b="1" dirty="0">
              <a:latin typeface="Bookman Old Style" pitchFamily="18" charset="0"/>
            </a:endParaRPr>
          </a:p>
        </p:txBody>
      </p:sp>
      <p:pic>
        <p:nvPicPr>
          <p:cNvPr id="4" name="Content Placeholder 3" descr="Martin Luth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6480" y="1600200"/>
            <a:ext cx="471104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Sixteenth Century Art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Pope depicted as the antichrist</a:t>
            </a:r>
          </a:p>
          <a:p>
            <a:r>
              <a:rPr lang="en-US" dirty="0" smtClean="0">
                <a:latin typeface="Bookman Old Style" pitchFamily="18" charset="0"/>
              </a:rPr>
              <a:t>The Catholic church (i.e. the people) locked in the jaws of the devil</a:t>
            </a:r>
          </a:p>
          <a:p>
            <a:r>
              <a:rPr lang="en-US" dirty="0" smtClean="0">
                <a:latin typeface="Bookman Old Style" pitchFamily="18" charset="0"/>
              </a:rPr>
              <a:t>Protestant reformers pictured as warriors wielding swords (i.e. the Word of God)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Bookman Old Style" pitchFamily="18" charset="0"/>
              </a:rPr>
              <a:t>Characteristics of the Age 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Bookman Old Style" pitchFamily="18" charset="0"/>
              </a:rPr>
              <a:t>Anticlericalism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Nepotism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Simony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Absenteeism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Pluralism</a:t>
            </a:r>
          </a:p>
          <a:p>
            <a:pPr lvl="1"/>
            <a:r>
              <a:rPr lang="en-US" dirty="0" err="1" smtClean="0">
                <a:latin typeface="Bookman Old Style" pitchFamily="18" charset="0"/>
              </a:rPr>
              <a:t>Concubinage</a:t>
            </a: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Characteristics of the Age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Bookman Old Style" pitchFamily="18" charset="0"/>
              </a:rPr>
              <a:t>Anticlericalism (</a:t>
            </a:r>
            <a:r>
              <a:rPr lang="en-US" b="1" dirty="0" err="1" smtClean="0">
                <a:latin typeface="Bookman Old Style" pitchFamily="18" charset="0"/>
              </a:rPr>
              <a:t>con’t</a:t>
            </a:r>
            <a:r>
              <a:rPr lang="en-US" b="1" dirty="0" smtClean="0">
                <a:latin typeface="Bookman Old Style" pitchFamily="18" charset="0"/>
              </a:rPr>
              <a:t>)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Indulgences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Clerical illiteracy/ignorance of scripture</a:t>
            </a:r>
          </a:p>
          <a:p>
            <a:pPr lvl="1"/>
            <a:r>
              <a:rPr lang="en-US" dirty="0" err="1" smtClean="0">
                <a:latin typeface="Bookman Old Style" pitchFamily="18" charset="0"/>
              </a:rPr>
              <a:t>Annates</a:t>
            </a:r>
            <a:endParaRPr lang="en-US" dirty="0" smtClean="0">
              <a:latin typeface="Bookman Old Style" pitchFamily="18" charset="0"/>
            </a:endParaRPr>
          </a:p>
          <a:p>
            <a:pPr lvl="1"/>
            <a:r>
              <a:rPr lang="en-US" dirty="0" smtClean="0">
                <a:latin typeface="Bookman Old Style" pitchFamily="18" charset="0"/>
              </a:rPr>
              <a:t>Clerical Exemptions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Characteristics of the Age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Bookman Old Style" pitchFamily="18" charset="0"/>
              </a:rPr>
              <a:t>Changes by the magisterial reformers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Rejected sacramental system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Scripture is the final authority for faith and practice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New Bible vernacular translations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Altered Christian calendar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Reordered Christian liturgy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Redesigned interior of the church</a:t>
            </a:r>
          </a:p>
          <a:p>
            <a:pPr lvl="1"/>
            <a:r>
              <a:rPr lang="en-US" dirty="0" smtClean="0">
                <a:latin typeface="Bookman Old Style" pitchFamily="18" charset="0"/>
              </a:rPr>
              <a:t>Redefined pastoral duties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Why study Calvin?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How is he different than Luther or Zwingli?</a:t>
            </a:r>
          </a:p>
          <a:p>
            <a:r>
              <a:rPr lang="en-US" dirty="0" smtClean="0">
                <a:latin typeface="Bookman Old Style" pitchFamily="18" charset="0"/>
              </a:rPr>
              <a:t>Different emphasis- worship</a:t>
            </a:r>
          </a:p>
          <a:p>
            <a:pPr>
              <a:buNone/>
            </a:pP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Calvin’s Biography</a:t>
            </a:r>
            <a:endParaRPr lang="en-US" b="1" u="sng" dirty="0">
              <a:latin typeface="Bookman Old Style" pitchFamily="18" charset="0"/>
            </a:endParaRPr>
          </a:p>
        </p:txBody>
      </p:sp>
      <p:pic>
        <p:nvPicPr>
          <p:cNvPr id="4" name="Content Placeholder 3" descr="John Calvin dat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8250" y="1991519"/>
            <a:ext cx="6667500" cy="3743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421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Bookman Old Style</vt:lpstr>
      <vt:lpstr>Calibri</vt:lpstr>
      <vt:lpstr>Office Theme</vt:lpstr>
      <vt:lpstr>John Calvin</vt:lpstr>
      <vt:lpstr>PowerPoint Presentation</vt:lpstr>
      <vt:lpstr>Introduction to the Reformation</vt:lpstr>
      <vt:lpstr>Sixteenth Century Art</vt:lpstr>
      <vt:lpstr>Characteristics of the Age </vt:lpstr>
      <vt:lpstr>Characteristics of the Age </vt:lpstr>
      <vt:lpstr>Characteristics of the Age </vt:lpstr>
      <vt:lpstr>Why study Calvin?</vt:lpstr>
      <vt:lpstr>Calvin’s Biography</vt:lpstr>
      <vt:lpstr>Early Life 1509-1536</vt:lpstr>
      <vt:lpstr>Early Life 1509-1536</vt:lpstr>
      <vt:lpstr>Early Life 1509-1536</vt:lpstr>
      <vt:lpstr>Early Life 1509-1536</vt:lpstr>
      <vt:lpstr>Early Life 1509-1536</vt:lpstr>
      <vt:lpstr>Defining Years 1533-1535</vt:lpstr>
      <vt:lpstr>Defining Years 1533-1535</vt:lpstr>
      <vt:lpstr>Defining Years 1533-1535</vt:lpstr>
      <vt:lpstr>Geneva 1536-1538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Calvin</dc:title>
  <dc:creator>riverofgracechurch@live.com</dc:creator>
  <cp:lastModifiedBy>ROG</cp:lastModifiedBy>
  <cp:revision>8</cp:revision>
  <dcterms:created xsi:type="dcterms:W3CDTF">2016-08-18T22:33:17Z</dcterms:created>
  <dcterms:modified xsi:type="dcterms:W3CDTF">2016-08-19T14:25:57Z</dcterms:modified>
</cp:coreProperties>
</file>